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6858000" cy="9906000" type="A4"/>
  <p:notesSz cx="6797675" cy="992822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9" autoAdjust="0"/>
  </p:normalViewPr>
  <p:slideViewPr>
    <p:cSldViewPr snapToGrid="0">
      <p:cViewPr varScale="1">
        <p:scale>
          <a:sx n="75" d="100"/>
          <a:sy n="75" d="100"/>
        </p:scale>
        <p:origin x="3174" y="72"/>
      </p:cViewPr>
      <p:guideLst>
        <p:guide orient="horz" pos="31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E17F07E-3D71-2948-B089-21933F5600B4}" type="datetimeFigureOut">
              <a:rPr lang="en-IE"/>
              <a:pPr>
                <a:defRPr/>
              </a:pPr>
              <a:t>26/09/2022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D8BF6F35-DBD6-0B47-855E-85F60218C9CF}" type="slidenum">
              <a:rPr lang="en-IE"/>
              <a:pPr>
                <a:defRPr/>
              </a:pPr>
              <a:t>‹#›</a:t>
            </a:fld>
            <a:endParaRPr lang="en-IE" dirty="0"/>
          </a:p>
        </p:txBody>
      </p:sp>
    </p:spTree>
    <p:extLst>
      <p:ext uri="{BB962C8B-B14F-4D97-AF65-F5344CB8AC3E}">
        <p14:creationId xmlns:p14="http://schemas.microsoft.com/office/powerpoint/2010/main" val="406887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27754E9-F344-9A40-8255-9AEFEB1F89F6}" type="datetimeFigureOut">
              <a:rPr lang="en-IE"/>
              <a:pPr>
                <a:defRPr/>
              </a:pPr>
              <a:t>26/09/2022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6F77905D-4A83-5843-B573-52B9E31EEE3E}" type="slidenum">
              <a:rPr lang="en-IE"/>
              <a:pPr>
                <a:defRPr/>
              </a:pPr>
              <a:t>‹#›</a:t>
            </a:fld>
            <a:endParaRPr lang="en-IE" dirty="0"/>
          </a:p>
        </p:txBody>
      </p:sp>
    </p:spTree>
    <p:extLst>
      <p:ext uri="{BB962C8B-B14F-4D97-AF65-F5344CB8AC3E}">
        <p14:creationId xmlns:p14="http://schemas.microsoft.com/office/powerpoint/2010/main" val="314088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CCEA01C-2010-FE45-8DBE-A09E576BF30D}" type="datetimeFigureOut">
              <a:rPr lang="en-IE"/>
              <a:pPr>
                <a:defRPr/>
              </a:pPr>
              <a:t>26/09/2022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E338DBC3-6022-E94B-9593-F3B809C37C94}" type="slidenum">
              <a:rPr lang="en-IE"/>
              <a:pPr>
                <a:defRPr/>
              </a:pPr>
              <a:t>‹#›</a:t>
            </a:fld>
            <a:endParaRPr lang="en-IE" dirty="0"/>
          </a:p>
        </p:txBody>
      </p:sp>
    </p:spTree>
    <p:extLst>
      <p:ext uri="{BB962C8B-B14F-4D97-AF65-F5344CB8AC3E}">
        <p14:creationId xmlns:p14="http://schemas.microsoft.com/office/powerpoint/2010/main" val="41012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92FFA05-3278-784B-A619-F46D6726A2DD}" type="datetimeFigureOut">
              <a:rPr lang="en-IE"/>
              <a:pPr>
                <a:defRPr/>
              </a:pPr>
              <a:t>26/09/2022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3542CA68-C3BF-C54B-8871-08D8E913D08F}" type="slidenum">
              <a:rPr lang="en-IE"/>
              <a:pPr>
                <a:defRPr/>
              </a:pPr>
              <a:t>‹#›</a:t>
            </a:fld>
            <a:endParaRPr lang="en-IE" dirty="0"/>
          </a:p>
        </p:txBody>
      </p:sp>
    </p:spTree>
    <p:extLst>
      <p:ext uri="{BB962C8B-B14F-4D97-AF65-F5344CB8AC3E}">
        <p14:creationId xmlns:p14="http://schemas.microsoft.com/office/powerpoint/2010/main" val="10972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44F305E-1B33-FC43-B1BA-E61E7D658433}" type="datetimeFigureOut">
              <a:rPr lang="en-IE"/>
              <a:pPr>
                <a:defRPr/>
              </a:pPr>
              <a:t>26/09/2022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F4C5D95C-77E1-3341-8762-8B7467E72E26}" type="slidenum">
              <a:rPr lang="en-IE"/>
              <a:pPr>
                <a:defRPr/>
              </a:pPr>
              <a:t>‹#›</a:t>
            </a:fld>
            <a:endParaRPr lang="en-IE" dirty="0"/>
          </a:p>
        </p:txBody>
      </p:sp>
    </p:spTree>
    <p:extLst>
      <p:ext uri="{BB962C8B-B14F-4D97-AF65-F5344CB8AC3E}">
        <p14:creationId xmlns:p14="http://schemas.microsoft.com/office/powerpoint/2010/main" val="212223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9C3F555-D1E4-EA4E-9B6B-49249F7FEC15}" type="datetimeFigureOut">
              <a:rPr lang="en-IE"/>
              <a:pPr>
                <a:defRPr/>
              </a:pPr>
              <a:t>26/09/2022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83FF56ED-C328-8149-8465-948E9972CE5F}" type="slidenum">
              <a:rPr lang="en-IE"/>
              <a:pPr>
                <a:defRPr/>
              </a:pPr>
              <a:t>‹#›</a:t>
            </a:fld>
            <a:endParaRPr lang="en-IE" dirty="0"/>
          </a:p>
        </p:txBody>
      </p:sp>
    </p:spTree>
    <p:extLst>
      <p:ext uri="{BB962C8B-B14F-4D97-AF65-F5344CB8AC3E}">
        <p14:creationId xmlns:p14="http://schemas.microsoft.com/office/powerpoint/2010/main" val="340599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4051CA9-7151-E64B-B863-E6D1A748E72D}" type="datetimeFigureOut">
              <a:rPr lang="en-IE"/>
              <a:pPr>
                <a:defRPr/>
              </a:pPr>
              <a:t>26/09/2022</a:t>
            </a:fld>
            <a:endParaRPr lang="en-IE" dirty="0"/>
          </a:p>
        </p:txBody>
      </p:sp>
      <p:sp>
        <p:nvSpPr>
          <p:cNvPr id="8" name="Footer Placeholder 4"/>
          <p:cNvSpPr>
            <a:spLocks noGrp="1"/>
          </p:cNvSpPr>
          <p:nvPr>
            <p:ph type="ftr" sz="quarter" idx="11"/>
          </p:nvPr>
        </p:nvSpPr>
        <p:spPr/>
        <p:txBody>
          <a:bodyPr/>
          <a:lstStyle>
            <a:lvl1pPr>
              <a:defRPr/>
            </a:lvl1pPr>
          </a:lstStyle>
          <a:p>
            <a:pPr>
              <a:defRPr/>
            </a:pPr>
            <a:endParaRPr lang="en-IE" dirty="0"/>
          </a:p>
        </p:txBody>
      </p:sp>
      <p:sp>
        <p:nvSpPr>
          <p:cNvPr id="9" name="Slide Number Placeholder 5"/>
          <p:cNvSpPr>
            <a:spLocks noGrp="1"/>
          </p:cNvSpPr>
          <p:nvPr>
            <p:ph type="sldNum" sz="quarter" idx="12"/>
          </p:nvPr>
        </p:nvSpPr>
        <p:spPr/>
        <p:txBody>
          <a:bodyPr/>
          <a:lstStyle>
            <a:lvl1pPr>
              <a:defRPr/>
            </a:lvl1pPr>
          </a:lstStyle>
          <a:p>
            <a:pPr>
              <a:defRPr/>
            </a:pPr>
            <a:fld id="{75BB4C6C-AD2D-4641-ABBB-96A6F8DE4334}" type="slidenum">
              <a:rPr lang="en-IE"/>
              <a:pPr>
                <a:defRPr/>
              </a:pPr>
              <a:t>‹#›</a:t>
            </a:fld>
            <a:endParaRPr lang="en-IE" dirty="0"/>
          </a:p>
        </p:txBody>
      </p:sp>
    </p:spTree>
    <p:extLst>
      <p:ext uri="{BB962C8B-B14F-4D97-AF65-F5344CB8AC3E}">
        <p14:creationId xmlns:p14="http://schemas.microsoft.com/office/powerpoint/2010/main" val="323802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864B704-D86D-FE4D-9A72-A19B15C21EF1}" type="datetimeFigureOut">
              <a:rPr lang="en-IE"/>
              <a:pPr>
                <a:defRPr/>
              </a:pPr>
              <a:t>26/09/2022</a:t>
            </a:fld>
            <a:endParaRPr lang="en-IE" dirty="0"/>
          </a:p>
        </p:txBody>
      </p:sp>
      <p:sp>
        <p:nvSpPr>
          <p:cNvPr id="4" name="Footer Placeholder 4"/>
          <p:cNvSpPr>
            <a:spLocks noGrp="1"/>
          </p:cNvSpPr>
          <p:nvPr>
            <p:ph type="ftr" sz="quarter" idx="11"/>
          </p:nvPr>
        </p:nvSpPr>
        <p:spPr/>
        <p:txBody>
          <a:bodyPr/>
          <a:lstStyle>
            <a:lvl1pPr>
              <a:defRPr/>
            </a:lvl1pPr>
          </a:lstStyle>
          <a:p>
            <a:pPr>
              <a:defRPr/>
            </a:pPr>
            <a:endParaRPr lang="en-IE" dirty="0"/>
          </a:p>
        </p:txBody>
      </p:sp>
      <p:sp>
        <p:nvSpPr>
          <p:cNvPr id="5" name="Slide Number Placeholder 5"/>
          <p:cNvSpPr>
            <a:spLocks noGrp="1"/>
          </p:cNvSpPr>
          <p:nvPr>
            <p:ph type="sldNum" sz="quarter" idx="12"/>
          </p:nvPr>
        </p:nvSpPr>
        <p:spPr/>
        <p:txBody>
          <a:bodyPr/>
          <a:lstStyle>
            <a:lvl1pPr>
              <a:defRPr/>
            </a:lvl1pPr>
          </a:lstStyle>
          <a:p>
            <a:pPr>
              <a:defRPr/>
            </a:pPr>
            <a:fld id="{9A97541B-38AC-7746-8304-BE8216F59CF4}" type="slidenum">
              <a:rPr lang="en-IE"/>
              <a:pPr>
                <a:defRPr/>
              </a:pPr>
              <a:t>‹#›</a:t>
            </a:fld>
            <a:endParaRPr lang="en-IE" dirty="0"/>
          </a:p>
        </p:txBody>
      </p:sp>
    </p:spTree>
    <p:extLst>
      <p:ext uri="{BB962C8B-B14F-4D97-AF65-F5344CB8AC3E}">
        <p14:creationId xmlns:p14="http://schemas.microsoft.com/office/powerpoint/2010/main" val="53726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304EEE-BBFB-EE4F-9264-316AC0A2711B}" type="datetimeFigureOut">
              <a:rPr lang="en-IE"/>
              <a:pPr>
                <a:defRPr/>
              </a:pPr>
              <a:t>26/09/2022</a:t>
            </a:fld>
            <a:endParaRPr lang="en-IE" dirty="0"/>
          </a:p>
        </p:txBody>
      </p:sp>
      <p:sp>
        <p:nvSpPr>
          <p:cNvPr id="3" name="Footer Placeholder 4"/>
          <p:cNvSpPr>
            <a:spLocks noGrp="1"/>
          </p:cNvSpPr>
          <p:nvPr>
            <p:ph type="ftr" sz="quarter" idx="11"/>
          </p:nvPr>
        </p:nvSpPr>
        <p:spPr/>
        <p:txBody>
          <a:bodyPr/>
          <a:lstStyle>
            <a:lvl1pPr>
              <a:defRPr/>
            </a:lvl1pPr>
          </a:lstStyle>
          <a:p>
            <a:pPr>
              <a:defRPr/>
            </a:pPr>
            <a:endParaRPr lang="en-IE" dirty="0"/>
          </a:p>
        </p:txBody>
      </p:sp>
      <p:sp>
        <p:nvSpPr>
          <p:cNvPr id="4" name="Slide Number Placeholder 5"/>
          <p:cNvSpPr>
            <a:spLocks noGrp="1"/>
          </p:cNvSpPr>
          <p:nvPr>
            <p:ph type="sldNum" sz="quarter" idx="12"/>
          </p:nvPr>
        </p:nvSpPr>
        <p:spPr/>
        <p:txBody>
          <a:bodyPr/>
          <a:lstStyle>
            <a:lvl1pPr>
              <a:defRPr/>
            </a:lvl1pPr>
          </a:lstStyle>
          <a:p>
            <a:pPr>
              <a:defRPr/>
            </a:pPr>
            <a:fld id="{7829DE69-1D6C-B44A-B06F-DBDF51B20ED6}" type="slidenum">
              <a:rPr lang="en-IE"/>
              <a:pPr>
                <a:defRPr/>
              </a:pPr>
              <a:t>‹#›</a:t>
            </a:fld>
            <a:endParaRPr lang="en-IE" dirty="0"/>
          </a:p>
        </p:txBody>
      </p:sp>
    </p:spTree>
    <p:extLst>
      <p:ext uri="{BB962C8B-B14F-4D97-AF65-F5344CB8AC3E}">
        <p14:creationId xmlns:p14="http://schemas.microsoft.com/office/powerpoint/2010/main" val="51438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C40DBA-4CE5-BB49-8591-C67DCD1905C5}" type="datetimeFigureOut">
              <a:rPr lang="en-IE"/>
              <a:pPr>
                <a:defRPr/>
              </a:pPr>
              <a:t>26/09/2022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CD38D872-4BC0-BA4D-906F-B240C1A649B2}" type="slidenum">
              <a:rPr lang="en-IE"/>
              <a:pPr>
                <a:defRPr/>
              </a:pPr>
              <a:t>‹#›</a:t>
            </a:fld>
            <a:endParaRPr lang="en-IE" dirty="0"/>
          </a:p>
        </p:txBody>
      </p:sp>
    </p:spTree>
    <p:extLst>
      <p:ext uri="{BB962C8B-B14F-4D97-AF65-F5344CB8AC3E}">
        <p14:creationId xmlns:p14="http://schemas.microsoft.com/office/powerpoint/2010/main" val="383792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CA4F0E-C1AA-BC46-8B12-681219BEB29E}" type="datetimeFigureOut">
              <a:rPr lang="en-IE"/>
              <a:pPr>
                <a:defRPr/>
              </a:pPr>
              <a:t>26/09/2022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1675EB16-E273-6C4F-9665-3650F36EB88F}" type="slidenum">
              <a:rPr lang="en-IE"/>
              <a:pPr>
                <a:defRPr/>
              </a:pPr>
              <a:t>‹#›</a:t>
            </a:fld>
            <a:endParaRPr lang="en-IE" dirty="0"/>
          </a:p>
        </p:txBody>
      </p:sp>
    </p:spTree>
    <p:extLst>
      <p:ext uri="{BB962C8B-B14F-4D97-AF65-F5344CB8AC3E}">
        <p14:creationId xmlns:p14="http://schemas.microsoft.com/office/powerpoint/2010/main" val="280421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527050"/>
            <a:ext cx="5915025" cy="191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pPr>
              <a:defRPr/>
            </a:pPr>
            <a:fld id="{BC15E6A2-BF72-124A-A1C0-45F77BA2F878}" type="datetimeFigureOut">
              <a:rPr lang="en-IE"/>
              <a:pPr>
                <a:defRPr/>
              </a:pPr>
              <a:t>26/09/2022</a:t>
            </a:fld>
            <a:endParaRPr lang="en-IE" dirty="0"/>
          </a:p>
        </p:txBody>
      </p:sp>
      <p:sp>
        <p:nvSpPr>
          <p:cNvPr id="5" name="Footer Placeholder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en-IE" dirty="0"/>
          </a:p>
        </p:txBody>
      </p:sp>
      <p:sp>
        <p:nvSpPr>
          <p:cNvPr id="6" name="Slide Number Placeholder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ea typeface="+mn-ea"/>
                <a:cs typeface="+mn-cs"/>
              </a:defRPr>
            </a:lvl1pPr>
          </a:lstStyle>
          <a:p>
            <a:pPr>
              <a:defRPr/>
            </a:pPr>
            <a:fld id="{DF04EBEE-1175-354A-9D89-8BF0C33792BF}"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ＭＳ Ｐゴシック" charset="0"/>
          <a:cs typeface="ＭＳ Ｐゴシック" charset="0"/>
        </a:defRPr>
      </a:lvl1pPr>
      <a:lvl2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2pPr>
      <a:lvl3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3pPr>
      <a:lvl4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4pPr>
      <a:lvl5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5pPr>
      <a:lvl6pPr marL="4572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6pPr>
      <a:lvl7pPr marL="9144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7pPr>
      <a:lvl8pPr marL="13716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8pPr>
      <a:lvl9pPr marL="18288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ＭＳ Ｐゴシック" charset="0"/>
          <a:cs typeface="ＭＳ Ｐゴシック" charset="0"/>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ＭＳ Ｐゴシック" charset="0"/>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ＭＳ Ｐゴシック" charset="0"/>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ucd-ie.zoom.us/j/64734392518?pwd=SmU5ek03blpBQUZ0ZWE0UjhqOW82Zz09"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7767" y="1646851"/>
            <a:ext cx="6382466" cy="1169551"/>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algn="ctr" fontAlgn="auto">
              <a:spcBef>
                <a:spcPts val="0"/>
              </a:spcBef>
              <a:spcAft>
                <a:spcPts val="0"/>
              </a:spcAft>
              <a:defRPr/>
            </a:pPr>
            <a:r>
              <a:rPr lang="en-US" sz="3200" b="1" dirty="0">
                <a:solidFill>
                  <a:srgbClr val="002060"/>
                </a:solidFill>
                <a:latin typeface="Avenir Book"/>
                <a:ea typeface="+mn-ea"/>
                <a:cs typeface="Avenir Book"/>
              </a:rPr>
              <a:t>The Charles Institute Seminar Series</a:t>
            </a:r>
          </a:p>
          <a:p>
            <a:pPr algn="ctr" fontAlgn="auto">
              <a:spcBef>
                <a:spcPts val="0"/>
              </a:spcBef>
              <a:spcAft>
                <a:spcPts val="0"/>
              </a:spcAft>
              <a:defRPr/>
            </a:pPr>
            <a:r>
              <a:rPr lang="en-US" sz="2000" b="1" dirty="0">
                <a:solidFill>
                  <a:srgbClr val="0070C0"/>
                </a:solidFill>
                <a:latin typeface="Avenir Book"/>
                <a:ea typeface="+mn-ea"/>
                <a:cs typeface="Avenir Book"/>
              </a:rPr>
              <a:t>Wednesday 28</a:t>
            </a:r>
            <a:r>
              <a:rPr lang="en-US" sz="2000" b="1" baseline="30000" dirty="0">
                <a:solidFill>
                  <a:srgbClr val="0070C0"/>
                </a:solidFill>
                <a:latin typeface="Avenir Book"/>
                <a:ea typeface="+mn-ea"/>
                <a:cs typeface="Avenir Book"/>
              </a:rPr>
              <a:t>th</a:t>
            </a:r>
            <a:r>
              <a:rPr lang="en-US" sz="2000" b="1" dirty="0">
                <a:solidFill>
                  <a:srgbClr val="0070C0"/>
                </a:solidFill>
                <a:latin typeface="Avenir Book"/>
                <a:ea typeface="+mn-ea"/>
                <a:cs typeface="Avenir Book"/>
              </a:rPr>
              <a:t> September </a:t>
            </a:r>
            <a:r>
              <a:rPr lang="en-IE" sz="2000" b="1" dirty="0">
                <a:solidFill>
                  <a:srgbClr val="0070C0"/>
                </a:solidFill>
                <a:latin typeface="Avenir Book"/>
                <a:ea typeface="+mn-ea"/>
                <a:cs typeface="Avenir Book"/>
              </a:rPr>
              <a:t>2022 @ 12 noon</a:t>
            </a:r>
          </a:p>
          <a:p>
            <a:pPr algn="ctr" fontAlgn="auto">
              <a:spcBef>
                <a:spcPts val="0"/>
              </a:spcBef>
              <a:spcAft>
                <a:spcPts val="0"/>
              </a:spcAft>
              <a:defRPr/>
            </a:pPr>
            <a:r>
              <a:rPr lang="en-US" b="1" dirty="0">
                <a:solidFill>
                  <a:schemeClr val="tx1">
                    <a:lumMod val="65000"/>
                    <a:lumOff val="35000"/>
                  </a:schemeClr>
                </a:solidFill>
                <a:latin typeface="Avenir Book"/>
                <a:ea typeface="+mn-ea"/>
                <a:cs typeface="Avenir Book"/>
              </a:rPr>
              <a:t>Charles Seminar Room &amp; </a:t>
            </a:r>
            <a:r>
              <a:rPr lang="en-US" b="1" dirty="0">
                <a:solidFill>
                  <a:schemeClr val="tx1">
                    <a:lumMod val="65000"/>
                    <a:lumOff val="35000"/>
                  </a:schemeClr>
                </a:solidFill>
                <a:latin typeface="Avenir Book"/>
                <a:ea typeface="+mn-ea"/>
                <a:cs typeface="Avenir Book"/>
                <a:hlinkClick r:id="rId2">
                  <a:extLst>
                    <a:ext uri="{A12FA001-AC4F-418D-AE19-62706E023703}">
                      <ahyp:hlinkClr xmlns:ahyp="http://schemas.microsoft.com/office/drawing/2018/hyperlinkcolor" val="tx"/>
                    </a:ext>
                  </a:extLst>
                </a:hlinkClick>
              </a:rPr>
              <a:t>Online via Zoom</a:t>
            </a:r>
            <a:endParaRPr lang="en-US" b="1" dirty="0">
              <a:solidFill>
                <a:schemeClr val="tx1">
                  <a:lumMod val="65000"/>
                  <a:lumOff val="35000"/>
                </a:schemeClr>
              </a:solidFill>
              <a:latin typeface="Avenir Book"/>
              <a:ea typeface="+mn-ea"/>
              <a:cs typeface="Avenir Book"/>
            </a:endParaRPr>
          </a:p>
        </p:txBody>
      </p:sp>
      <p:sp>
        <p:nvSpPr>
          <p:cNvPr id="2052" name="TextBox 9"/>
          <p:cNvSpPr txBox="1">
            <a:spLocks noChangeArrowheads="1"/>
          </p:cNvSpPr>
          <p:nvPr/>
        </p:nvSpPr>
        <p:spPr bwMode="auto">
          <a:xfrm>
            <a:off x="314656" y="1319613"/>
            <a:ext cx="2020404" cy="375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100"/>
              </a:lnSpc>
            </a:pPr>
            <a:r>
              <a:rPr lang="en-US" sz="1100" dirty="0">
                <a:solidFill>
                  <a:srgbClr val="000090"/>
                </a:solidFill>
                <a:latin typeface="Avenir Book" charset="0"/>
                <a:cs typeface="Avenir Book" charset="0"/>
              </a:rPr>
              <a:t>Ireland’s National Dermatology </a:t>
            </a:r>
          </a:p>
          <a:p>
            <a:pPr algn="ctr">
              <a:lnSpc>
                <a:spcPts val="1100"/>
              </a:lnSpc>
            </a:pPr>
            <a:r>
              <a:rPr lang="en-US" sz="1100" dirty="0">
                <a:solidFill>
                  <a:srgbClr val="000090"/>
                </a:solidFill>
                <a:latin typeface="Avenir Book" charset="0"/>
                <a:cs typeface="Avenir Book" charset="0"/>
              </a:rPr>
              <a:t>Research &amp; Education Centre </a:t>
            </a:r>
            <a:endParaRPr lang="en-IE" sz="1100" dirty="0">
              <a:solidFill>
                <a:srgbClr val="000090"/>
              </a:solidFill>
              <a:latin typeface="Avenir Book" charset="0"/>
              <a:cs typeface="Avenir Book" charset="0"/>
            </a:endParaRPr>
          </a:p>
        </p:txBody>
      </p:sp>
      <p:sp>
        <p:nvSpPr>
          <p:cNvPr id="2054" name="TextBox 2"/>
          <p:cNvSpPr txBox="1">
            <a:spLocks noChangeArrowheads="1"/>
          </p:cNvSpPr>
          <p:nvPr/>
        </p:nvSpPr>
        <p:spPr bwMode="auto">
          <a:xfrm>
            <a:off x="237767" y="3641915"/>
            <a:ext cx="6382466" cy="6306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sz="1400" b="1" dirty="0">
              <a:solidFill>
                <a:srgbClr val="002060"/>
              </a:solidFill>
            </a:endParaRPr>
          </a:p>
          <a:p>
            <a:endParaRPr lang="en-GB" sz="1600" b="1" dirty="0">
              <a:solidFill>
                <a:srgbClr val="002060"/>
              </a:solidFill>
              <a:latin typeface="Calibri" panose="020F0502020204030204" pitchFamily="34" charset="0"/>
            </a:endParaRPr>
          </a:p>
          <a:p>
            <a:endParaRPr lang="en-GB" sz="800" b="1" dirty="0">
              <a:solidFill>
                <a:srgbClr val="002060"/>
              </a:solidFill>
              <a:latin typeface="Calibri" panose="020F0502020204030204" pitchFamily="34" charset="0"/>
            </a:endParaRPr>
          </a:p>
          <a:p>
            <a:pPr algn="just"/>
            <a:endParaRPr lang="en-GB" sz="1600" b="1" dirty="0">
              <a:solidFill>
                <a:srgbClr val="002060"/>
              </a:solidFill>
              <a:latin typeface="Calibri" panose="020F0502020204030204" pitchFamily="34" charset="0"/>
            </a:endParaRPr>
          </a:p>
          <a:p>
            <a:pPr algn="just"/>
            <a:endParaRPr lang="en-GB" sz="1600" b="1" dirty="0">
              <a:solidFill>
                <a:srgbClr val="002060"/>
              </a:solidFill>
              <a:latin typeface="Calibri" panose="020F0502020204030204" pitchFamily="34" charset="0"/>
            </a:endParaRPr>
          </a:p>
          <a:p>
            <a:pPr algn="just"/>
            <a:r>
              <a:rPr lang="en-GB" sz="1600" b="1" dirty="0">
                <a:solidFill>
                  <a:srgbClr val="002060"/>
                </a:solidFill>
                <a:latin typeface="Calibri" panose="020F0502020204030204" pitchFamily="34" charset="0"/>
              </a:rPr>
              <a:t>BIO</a:t>
            </a:r>
            <a:r>
              <a:rPr lang="en-GB" sz="1600" dirty="0">
                <a:solidFill>
                  <a:srgbClr val="002060"/>
                </a:solidFill>
                <a:latin typeface="Calibri" panose="020F0502020204030204" pitchFamily="34" charset="0"/>
              </a:rPr>
              <a:t>: </a:t>
            </a:r>
            <a:r>
              <a:rPr lang="en-US" sz="1300" dirty="0">
                <a:solidFill>
                  <a:schemeClr val="tx1">
                    <a:lumMod val="65000"/>
                    <a:lumOff val="35000"/>
                  </a:schemeClr>
                </a:solidFill>
                <a:latin typeface="Calibri" panose="020F0502020204030204" pitchFamily="34" charset="0"/>
              </a:rPr>
              <a:t>After completing his PhD training with Prof Derek Doherty at Maynooth University investigating human </a:t>
            </a:r>
            <a:r>
              <a:rPr lang="en-US" sz="1300" dirty="0" err="1">
                <a:solidFill>
                  <a:schemeClr val="tx1">
                    <a:lumMod val="65000"/>
                    <a:lumOff val="35000"/>
                  </a:schemeClr>
                </a:solidFill>
                <a:latin typeface="Calibri" panose="020F0502020204030204" pitchFamily="34" charset="0"/>
              </a:rPr>
              <a:t>iNKT</a:t>
            </a:r>
            <a:r>
              <a:rPr lang="en-US" sz="1300" dirty="0">
                <a:solidFill>
                  <a:schemeClr val="tx1">
                    <a:lumMod val="65000"/>
                    <a:lumOff val="35000"/>
                  </a:schemeClr>
                </a:solidFill>
                <a:latin typeface="Calibri" panose="020F0502020204030204" pitchFamily="34" charset="0"/>
              </a:rPr>
              <a:t> cell biology. Dr Hogan joined the group of Prof </a:t>
            </a:r>
            <a:r>
              <a:rPr lang="en-US" sz="1300" dirty="0" err="1">
                <a:solidFill>
                  <a:schemeClr val="tx1">
                    <a:lumMod val="65000"/>
                    <a:lumOff val="35000"/>
                  </a:schemeClr>
                </a:solidFill>
                <a:latin typeface="Calibri" panose="020F0502020204030204" pitchFamily="34" charset="0"/>
              </a:rPr>
              <a:t>Donal</a:t>
            </a:r>
            <a:r>
              <a:rPr lang="en-US" sz="1300" dirty="0">
                <a:solidFill>
                  <a:schemeClr val="tx1">
                    <a:lumMod val="65000"/>
                    <a:lumOff val="35000"/>
                  </a:schemeClr>
                </a:solidFill>
                <a:latin typeface="Calibri" panose="020F0502020204030204" pitchFamily="34" charset="0"/>
              </a:rPr>
              <a:t> O’Shea at St Vincent’s University Hospital as Newman Fellow, where he worked on the impact of obesity on immune populations including NK cells, MAIT cells and Dendritic cells. In 2012 he was awarded a senior fellowship by the National Children’s Research Centre to investigate immune dysregulation in children with obesity. In 2017, he returned to Maynooth University and is now an Associate Professor of Immunology. His research focuses on the metabolic regulation of MAIT cells and their role in chronic human diseases such as obesity, H.S and cancer. The goal is to unravel the environmental drivers of immune dysregulation in disease, and identify novel therapeutic strategies.</a:t>
            </a:r>
          </a:p>
          <a:p>
            <a:pPr algn="just"/>
            <a:endParaRPr lang="en-US" sz="1300" dirty="0">
              <a:solidFill>
                <a:schemeClr val="tx1">
                  <a:lumMod val="65000"/>
                  <a:lumOff val="35000"/>
                </a:schemeClr>
              </a:solidFill>
              <a:highlight>
                <a:srgbClr val="FFFF00"/>
              </a:highlight>
              <a:latin typeface="Calibri" panose="020F0502020204030204" pitchFamily="34" charset="0"/>
            </a:endParaRPr>
          </a:p>
          <a:p>
            <a:endParaRPr lang="en-GB" sz="800" b="1" dirty="0">
              <a:solidFill>
                <a:srgbClr val="002060"/>
              </a:solidFill>
              <a:highlight>
                <a:srgbClr val="FFFF00"/>
              </a:highlight>
              <a:latin typeface="Calibri" panose="020F0502020204030204" pitchFamily="34" charset="0"/>
            </a:endParaRPr>
          </a:p>
          <a:p>
            <a:pPr algn="just" rtl="0">
              <a:spcBef>
                <a:spcPts val="0"/>
              </a:spcBef>
              <a:spcAft>
                <a:spcPts val="800"/>
              </a:spcAft>
            </a:pPr>
            <a:r>
              <a:rPr lang="en-GB" sz="1600" b="1" dirty="0">
                <a:solidFill>
                  <a:srgbClr val="002060"/>
                </a:solidFill>
                <a:latin typeface="Calibri" panose="020F0502020204030204" pitchFamily="34" charset="0"/>
              </a:rPr>
              <a:t>Abstract: </a:t>
            </a:r>
            <a:r>
              <a:rPr lang="en-US" sz="1400" dirty="0">
                <a:solidFill>
                  <a:srgbClr val="002060"/>
                </a:solidFill>
                <a:latin typeface="Calibri" panose="020F0502020204030204" pitchFamily="34" charset="0"/>
              </a:rPr>
              <a:t>Hidradenitis Suppurativa (HS) is a chronic inflammatory disease of the hair follicles, resulting in painful lesions of apocrine-bearing skin. Several inflammatory cytokines have been implicated in the pathogenesis of HS including IL-17. Mucosal Associated Invariant T (MAIT) cells are a population of unconventional “innate” T cells, which are capable of robust cytokine secretion in a T cell receptor dependent or independent manner. Upon activation, MAIT cells can rapidly secrete a milieu of cytokines including IL-17. MAIT cells have been reported in the gut, periphery and skin. Recent research has highlighted their involvement in numerous inflammatory diseases including rheumatoid arthritis, obesity and psoriasis. The role of MAIT cells in HS is currently unknown. </a:t>
            </a:r>
          </a:p>
          <a:p>
            <a:pPr algn="just" rtl="0">
              <a:spcBef>
                <a:spcPts val="0"/>
              </a:spcBef>
              <a:spcAft>
                <a:spcPts val="800"/>
              </a:spcAft>
            </a:pPr>
            <a:endParaRPr lang="en-US" sz="12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rtl="0">
              <a:spcBef>
                <a:spcPts val="0"/>
              </a:spcBef>
              <a:spcAft>
                <a:spcPts val="800"/>
              </a:spcAft>
            </a:pPr>
            <a:endParaRPr lang="en-IE" sz="125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flipH="1">
            <a:off x="1610139" y="2774748"/>
            <a:ext cx="4976370" cy="2077492"/>
          </a:xfrm>
          <a:prstGeom prst="rect">
            <a:avLst/>
          </a:prstGeom>
          <a:noFill/>
        </p:spPr>
        <p:txBody>
          <a:bodyPr wrap="square">
            <a:spAutoFit/>
          </a:bodyPr>
          <a:lstStyle/>
          <a:p>
            <a:pPr algn="ctr" fontAlgn="auto">
              <a:spcBef>
                <a:spcPts val="0"/>
              </a:spcBef>
              <a:spcAft>
                <a:spcPts val="0"/>
              </a:spcAft>
              <a:defRPr/>
            </a:pPr>
            <a:r>
              <a:rPr lang="en-IE" sz="21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US" sz="2100" b="1" dirty="0">
                <a:solidFill>
                  <a:srgbClr val="008A3E"/>
                </a:solidFill>
                <a:effectLst/>
                <a:latin typeface="Calibri" panose="020F0502020204030204" pitchFamily="34" charset="0"/>
                <a:ea typeface="Calibri" panose="020F0502020204030204" pitchFamily="34" charset="0"/>
                <a:cs typeface="Calibri" panose="020F0502020204030204" pitchFamily="34" charset="0"/>
              </a:rPr>
              <a:t>Investigating a role for MAIT cells in the pathogenesis of Hidradenitis suppurativa</a:t>
            </a:r>
          </a:p>
          <a:p>
            <a:pPr algn="ctr" fontAlgn="auto">
              <a:spcBef>
                <a:spcPts val="0"/>
              </a:spcBef>
              <a:spcAft>
                <a:spcPts val="0"/>
              </a:spcAft>
              <a:defRPr/>
            </a:pPr>
            <a:endParaRPr lang="en-US" sz="2100" b="1" i="1" dirty="0">
              <a:solidFill>
                <a:srgbClr val="008A3E"/>
              </a:solidFill>
              <a:latin typeface="Calibri" panose="020F0502020204030204" pitchFamily="34" charset="0"/>
              <a:ea typeface="+mn-ea"/>
              <a:cs typeface="Calibri" panose="020F0502020204030204" pitchFamily="34" charset="0"/>
            </a:endParaRPr>
          </a:p>
          <a:p>
            <a:pPr algn="ctr" fontAlgn="auto">
              <a:spcBef>
                <a:spcPts val="0"/>
              </a:spcBef>
              <a:spcAft>
                <a:spcPts val="0"/>
              </a:spcAft>
              <a:defRPr/>
            </a:pPr>
            <a:r>
              <a:rPr lang="en-IE" b="1" i="1" dirty="0" err="1">
                <a:solidFill>
                  <a:srgbClr val="002060"/>
                </a:solidFill>
                <a:latin typeface="Avenir Book"/>
                <a:ea typeface="+mn-ea"/>
                <a:cs typeface="+mn-cs"/>
              </a:rPr>
              <a:t>Dr.</a:t>
            </a:r>
            <a:r>
              <a:rPr lang="en-IE" b="1" i="1" dirty="0">
                <a:solidFill>
                  <a:srgbClr val="002060"/>
                </a:solidFill>
                <a:latin typeface="Avenir Book"/>
                <a:ea typeface="+mn-ea"/>
                <a:cs typeface="+mn-cs"/>
              </a:rPr>
              <a:t> Andrew E. Hogan, </a:t>
            </a:r>
          </a:p>
          <a:p>
            <a:pPr algn="ctr" fontAlgn="auto">
              <a:spcBef>
                <a:spcPts val="0"/>
              </a:spcBef>
              <a:spcAft>
                <a:spcPts val="0"/>
              </a:spcAft>
              <a:defRPr/>
            </a:pPr>
            <a:r>
              <a:rPr lang="en-US" sz="1600" b="1" dirty="0">
                <a:solidFill>
                  <a:srgbClr val="002060"/>
                </a:solidFill>
                <a:latin typeface="Avenir Book"/>
                <a:ea typeface="+mn-ea"/>
                <a:cs typeface="+mn-cs"/>
              </a:rPr>
              <a:t>Associate Professor &amp; Principal Investigator,</a:t>
            </a:r>
          </a:p>
          <a:p>
            <a:pPr algn="ctr" fontAlgn="auto">
              <a:spcBef>
                <a:spcPts val="0"/>
              </a:spcBef>
              <a:spcAft>
                <a:spcPts val="0"/>
              </a:spcAft>
              <a:defRPr/>
            </a:pPr>
            <a:r>
              <a:rPr lang="en-US" sz="1600" b="1" dirty="0">
                <a:solidFill>
                  <a:srgbClr val="002060"/>
                </a:solidFill>
                <a:latin typeface="Avenir Book"/>
                <a:ea typeface="+mn-ea"/>
                <a:cs typeface="+mn-cs"/>
              </a:rPr>
              <a:t>Lonsdale Human Health Institute, Department of Biology</a:t>
            </a:r>
          </a:p>
          <a:p>
            <a:pPr algn="ctr" fontAlgn="auto">
              <a:spcBef>
                <a:spcPts val="0"/>
              </a:spcBef>
              <a:spcAft>
                <a:spcPts val="0"/>
              </a:spcAft>
              <a:defRPr/>
            </a:pPr>
            <a:r>
              <a:rPr lang="en-US" sz="1600" b="1" dirty="0">
                <a:solidFill>
                  <a:srgbClr val="002060"/>
                </a:solidFill>
                <a:latin typeface="Avenir Book"/>
                <a:ea typeface="+mn-ea"/>
                <a:cs typeface="+mn-cs"/>
              </a:rPr>
              <a:t>Maynooth University</a:t>
            </a:r>
            <a:endParaRPr lang="en-IE" sz="1400" b="1" dirty="0">
              <a:solidFill>
                <a:srgbClr val="002060"/>
              </a:solidFill>
              <a:latin typeface="Avenir Book"/>
              <a:ea typeface="+mn-ea"/>
              <a:cs typeface="+mn-cs"/>
            </a:endParaRPr>
          </a:p>
        </p:txBody>
      </p:sp>
      <p:sp>
        <p:nvSpPr>
          <p:cNvPr id="15" name="Frame 14"/>
          <p:cNvSpPr/>
          <p:nvPr/>
        </p:nvSpPr>
        <p:spPr>
          <a:xfrm>
            <a:off x="0" y="0"/>
            <a:ext cx="6858000" cy="9782175"/>
          </a:xfrm>
          <a:prstGeom prst="frame">
            <a:avLst>
              <a:gd name="adj1" fmla="val 1541"/>
            </a:avLst>
          </a:prstGeom>
          <a:ln w="254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schemeClr val="tx1"/>
              </a:solidFill>
            </a:endParaRPr>
          </a:p>
        </p:txBody>
      </p:sp>
      <p:pic>
        <p:nvPicPr>
          <p:cNvPr id="2053" name="Picture 1" descr="Relife logo.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4494" y="2324133"/>
            <a:ext cx="1055739" cy="390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75E9935-0222-4C10-B21D-89A0588FEAD9}"/>
              </a:ext>
            </a:extLst>
          </p:cNvPr>
          <p:cNvSpPr txBox="1"/>
          <p:nvPr/>
        </p:nvSpPr>
        <p:spPr>
          <a:xfrm>
            <a:off x="-357016" y="9577002"/>
            <a:ext cx="7418215" cy="538609"/>
          </a:xfrm>
          <a:prstGeom prst="rect">
            <a:avLst/>
          </a:prstGeom>
          <a:noFill/>
        </p:spPr>
        <p:txBody>
          <a:bodyPr wrap="square" rtlCol="0">
            <a:spAutoFit/>
          </a:bodyPr>
          <a:lstStyle/>
          <a:p>
            <a:pPr marL="457200" lvl="1" indent="0"/>
            <a:r>
              <a:rPr lang="en-US" sz="1100" b="1" u="sng" dirty="0">
                <a:solidFill>
                  <a:schemeClr val="bg1"/>
                </a:solidFill>
                <a:latin typeface="Arial Narrow" panose="020B0606020202030204" pitchFamily="34" charset="0"/>
                <a:cs typeface="Avenir Book" charset="0"/>
              </a:rPr>
              <a:t>*The Charles Institute Seminar Series is kindly supported by RELIFE. RELIFE had no input into the content of the Series</a:t>
            </a:r>
            <a:r>
              <a:rPr lang="en-US" sz="1050" b="1" u="sng" dirty="0">
                <a:solidFill>
                  <a:schemeClr val="bg1"/>
                </a:solidFill>
                <a:latin typeface="Avenir Book" charset="0"/>
                <a:cs typeface="Avenir Book" charset="0"/>
              </a:rPr>
              <a:t>.</a:t>
            </a:r>
            <a:endParaRPr lang="en-IE" sz="1050" b="1" u="sng" dirty="0">
              <a:solidFill>
                <a:schemeClr val="bg1"/>
              </a:solidFill>
              <a:latin typeface="Avenir Book" charset="0"/>
              <a:cs typeface="Avenir Book" charset="0"/>
            </a:endParaRPr>
          </a:p>
          <a:p>
            <a:endParaRPr lang="en-IE" b="1" u="sng" dirty="0"/>
          </a:p>
        </p:txBody>
      </p:sp>
      <p:pic>
        <p:nvPicPr>
          <p:cNvPr id="9" name="Picture 8" descr="Text&#10;&#10;Description automatically generated">
            <a:extLst>
              <a:ext uri="{FF2B5EF4-FFF2-40B4-BE49-F238E27FC236}">
                <a16:creationId xmlns:a16="http://schemas.microsoft.com/office/drawing/2014/main" id="{827EB886-C501-4B27-98F3-F9EC823B3AB4}"/>
              </a:ext>
            </a:extLst>
          </p:cNvPr>
          <p:cNvPicPr>
            <a:picLocks noChangeAspect="1"/>
          </p:cNvPicPr>
          <p:nvPr/>
        </p:nvPicPr>
        <p:blipFill rotWithShape="1">
          <a:blip r:embed="rId4">
            <a:extLst>
              <a:ext uri="{28A0092B-C50C-407E-A947-70E740481C1C}">
                <a14:useLocalDpi xmlns:a14="http://schemas.microsoft.com/office/drawing/2010/main" val="0"/>
              </a:ext>
            </a:extLst>
          </a:blip>
          <a:srcRect t="20044" r="32157" b="19638"/>
          <a:stretch/>
        </p:blipFill>
        <p:spPr>
          <a:xfrm>
            <a:off x="3127386" y="267766"/>
            <a:ext cx="2263668" cy="966640"/>
          </a:xfrm>
          <a:prstGeom prst="rect">
            <a:avLst/>
          </a:prstGeom>
        </p:spPr>
      </p:pic>
      <p:pic>
        <p:nvPicPr>
          <p:cNvPr id="11" name="Picture 10" descr="A view of a large building&#10;&#10;Description automatically generated">
            <a:extLst>
              <a:ext uri="{FF2B5EF4-FFF2-40B4-BE49-F238E27FC236}">
                <a16:creationId xmlns:a16="http://schemas.microsoft.com/office/drawing/2014/main" id="{1025527E-738E-410E-A2C0-C1C988A93604}"/>
              </a:ext>
            </a:extLst>
          </p:cNvPr>
          <p:cNvPicPr>
            <a:picLocks/>
          </p:cNvPicPr>
          <p:nvPr/>
        </p:nvPicPr>
        <p:blipFill rotWithShape="1">
          <a:blip r:embed="rId5">
            <a:extLst>
              <a:ext uri="{28A0092B-C50C-407E-A947-70E740481C1C}">
                <a14:useLocalDpi xmlns:a14="http://schemas.microsoft.com/office/drawing/2010/main" val="0"/>
              </a:ext>
            </a:extLst>
          </a:blip>
          <a:srcRect b="8134"/>
          <a:stretch/>
        </p:blipFill>
        <p:spPr>
          <a:xfrm>
            <a:off x="327025" y="241259"/>
            <a:ext cx="2008035" cy="1077685"/>
          </a:xfrm>
          <a:prstGeom prst="rect">
            <a:avLst/>
          </a:prstGeom>
        </p:spPr>
      </p:pic>
      <p:pic>
        <p:nvPicPr>
          <p:cNvPr id="16" name="Picture 15" descr="A picture containing object, lamp&#10;&#10;Description automatically generated">
            <a:extLst>
              <a:ext uri="{FF2B5EF4-FFF2-40B4-BE49-F238E27FC236}">
                <a16:creationId xmlns:a16="http://schemas.microsoft.com/office/drawing/2014/main" id="{542DEC05-A6B3-4781-B7FC-F967AEDC7417}"/>
              </a:ext>
            </a:extLst>
          </p:cNvPr>
          <p:cNvPicPr>
            <a:picLocks noChangeAspect="1"/>
          </p:cNvPicPr>
          <p:nvPr/>
        </p:nvPicPr>
        <p:blipFill>
          <a:blip r:embed="rId6"/>
          <a:stretch>
            <a:fillRect/>
          </a:stretch>
        </p:blipFill>
        <p:spPr>
          <a:xfrm>
            <a:off x="5481224" y="269089"/>
            <a:ext cx="1105286" cy="1047028"/>
          </a:xfrm>
          <a:prstGeom prst="rect">
            <a:avLst/>
          </a:prstGeom>
        </p:spPr>
      </p:pic>
      <p:pic>
        <p:nvPicPr>
          <p:cNvPr id="2" name="Picture 1">
            <a:extLst>
              <a:ext uri="{FF2B5EF4-FFF2-40B4-BE49-F238E27FC236}">
                <a16:creationId xmlns:a16="http://schemas.microsoft.com/office/drawing/2014/main" id="{CBD9B906-12C3-772D-F24E-4E29D3112A27}"/>
              </a:ext>
            </a:extLst>
          </p:cNvPr>
          <p:cNvPicPr>
            <a:picLocks noChangeAspect="1"/>
          </p:cNvPicPr>
          <p:nvPr/>
        </p:nvPicPr>
        <p:blipFill rotWithShape="1">
          <a:blip r:embed="rId7"/>
          <a:srcRect l="25936" r="20401"/>
          <a:stretch/>
        </p:blipFill>
        <p:spPr>
          <a:xfrm>
            <a:off x="237767" y="2816402"/>
            <a:ext cx="1339005" cy="1646851"/>
          </a:xfrm>
          <a:prstGeom prst="rect">
            <a:avLst/>
          </a:prstGeom>
        </p:spPr>
      </p:pic>
    </p:spTree>
    <p:extLst>
      <p:ext uri="{BB962C8B-B14F-4D97-AF65-F5344CB8AC3E}">
        <p14:creationId xmlns:p14="http://schemas.microsoft.com/office/powerpoint/2010/main" val="2966198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TotalTime>
  <Words>363</Words>
  <Application>Microsoft Office PowerPoint</Application>
  <PresentationFormat>A4 Paper (210x297 mm)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Avenir Book</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Desmond Tobin</dc:creator>
  <cp:lastModifiedBy>Éadaoin Scully</cp:lastModifiedBy>
  <cp:revision>98</cp:revision>
  <cp:lastPrinted>2022-04-27T11:03:46Z</cp:lastPrinted>
  <dcterms:created xsi:type="dcterms:W3CDTF">2019-05-21T14:04:30Z</dcterms:created>
  <dcterms:modified xsi:type="dcterms:W3CDTF">2022-09-26T11:58:19Z</dcterms:modified>
</cp:coreProperties>
</file>